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9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>
        <p:scale>
          <a:sx n="70" d="100"/>
          <a:sy n="70" d="100"/>
        </p:scale>
        <p:origin x="1680" y="-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0076C1-F081-1341-81C5-552A27961F57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77EBD-7644-0F49-AB66-3697A3EA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6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CBA57-6AD5-0D9C-1139-A3F3429FA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3D9907E-ABC6-ACC1-ED40-DF1C378AAD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3FF2B2-A2A0-6545-AD38-CA1AEE6D18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6E74F-CED9-BE3C-63B7-0C68BA47B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E77EBD-7644-0F49-AB66-3697A3EAED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512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9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87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222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7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06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6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4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12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5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2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3447E7-824F-8041-9A60-4F5001F218EA}" type="datetimeFigureOut">
              <a:rPr lang="en-US" smtClean="0"/>
              <a:t>12/31/2024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EA72FC-5B0A-044E-B13B-E5E8E6AF77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02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hyperlink" Target="mailto:support@theatro.com" TargetMode="External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FA459-83A6-85A3-0D1F-EF5BDE390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2">
            <a:extLst>
              <a:ext uri="{FF2B5EF4-FFF2-40B4-BE49-F238E27FC236}">
                <a16:creationId xmlns:a16="http://schemas.microsoft.com/office/drawing/2014/main" id="{532ACD97-7971-A848-7129-35BEE130E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5" name="Picture 1" descr="Theatro | Native Nation Events">
            <a:extLst>
              <a:ext uri="{FF2B5EF4-FFF2-40B4-BE49-F238E27FC236}">
                <a16:creationId xmlns:a16="http://schemas.microsoft.com/office/drawing/2014/main" id="{2D2AE1E2-A614-5382-9E93-8169D98A6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10" y="76802"/>
            <a:ext cx="1199024" cy="30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6">
            <a:extLst>
              <a:ext uri="{FF2B5EF4-FFF2-40B4-BE49-F238E27FC236}">
                <a16:creationId xmlns:a16="http://schemas.microsoft.com/office/drawing/2014/main" id="{93F51D44-59F5-F96E-CC25-6B5B71408C9D}"/>
              </a:ext>
            </a:extLst>
          </p:cNvPr>
          <p:cNvSpPr txBox="1"/>
          <p:nvPr/>
        </p:nvSpPr>
        <p:spPr>
          <a:xfrm>
            <a:off x="118746" y="845275"/>
            <a:ext cx="4484472" cy="1107996"/>
          </a:xfrm>
          <a:prstGeom prst="rect">
            <a:avLst/>
          </a:prstGeom>
          <a:noFill/>
          <a:ln w="190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/>
            <a:r>
              <a:rPr lang="en-US" sz="1100" b="1" kern="1200" dirty="0">
                <a:solidFill>
                  <a:srgbClr val="000000"/>
                </a:solidFill>
                <a:effectLst/>
                <a:latin typeface="Asap"/>
                <a:ea typeface="Aptos" panose="020B0004020202020204" pitchFamily="34" charset="0"/>
                <a:cs typeface="Times New Roman" panose="02020603050405020304" pitchFamily="18" charset="0"/>
              </a:rPr>
              <a:t>Start of Shift: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100" kern="1200" dirty="0">
                <a:solidFill>
                  <a:srgbClr val="000000"/>
                </a:solidFill>
                <a:effectLst/>
                <a:latin typeface="Avenir Next LT Pro" panose="020B0504020202020204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Always choose the Communicator with the </a:t>
            </a:r>
            <a:r>
              <a:rPr lang="en-US" sz="1100" b="1" i="1" kern="1200" dirty="0">
                <a:solidFill>
                  <a:srgbClr val="A02B93"/>
                </a:solidFill>
                <a:effectLst/>
                <a:latin typeface="Avenir Next LT Pro" panose="020B0504020202020204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BLINKING PURPLE LIGHT.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100" kern="1200" dirty="0">
                <a:solidFill>
                  <a:srgbClr val="000000"/>
                </a:solidFill>
                <a:effectLst/>
                <a:latin typeface="Avenir Next LT Pro" panose="020B0504020202020204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100" b="1" kern="1200" dirty="0">
                <a:solidFill>
                  <a:srgbClr val="000000"/>
                </a:solidFill>
                <a:effectLst/>
                <a:latin typeface="Asap"/>
                <a:ea typeface="Aptos" panose="020B0004020202020204" pitchFamily="34" charset="0"/>
                <a:cs typeface="Times New Roman" panose="02020603050405020304" pitchFamily="18" charset="0"/>
              </a:rPr>
              <a:t>End of Shift: 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/>
            <a:r>
              <a:rPr lang="en-US" sz="1100" kern="1200" dirty="0">
                <a:solidFill>
                  <a:srgbClr val="000000"/>
                </a:solidFill>
                <a:effectLst/>
                <a:latin typeface="Avenir Next LT Pro" panose="020B0504020202020204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Return your Communicator to the charging rack.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31">
            <a:extLst>
              <a:ext uri="{FF2B5EF4-FFF2-40B4-BE49-F238E27FC236}">
                <a16:creationId xmlns:a16="http://schemas.microsoft.com/office/drawing/2014/main" id="{AF96111D-4178-B5D0-B87E-993268F7C692}"/>
              </a:ext>
            </a:extLst>
          </p:cNvPr>
          <p:cNvSpPr txBox="1"/>
          <p:nvPr/>
        </p:nvSpPr>
        <p:spPr>
          <a:xfrm>
            <a:off x="4504922" y="1779504"/>
            <a:ext cx="2279133" cy="4078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algn="ctr"/>
            <a:r>
              <a:rPr lang="en-US" sz="1000" kern="1200" dirty="0">
                <a:solidFill>
                  <a:srgbClr val="000000"/>
                </a:solidFill>
                <a:effectLst/>
                <a:latin typeface="Avenir Next LT Pro" panose="020B0504020202020204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Follow the arrows to ensure it is facing the right direction</a:t>
            </a:r>
            <a:r>
              <a:rPr lang="en-US" sz="1050" kern="1200" dirty="0">
                <a:solidFill>
                  <a:srgbClr val="000000"/>
                </a:solidFill>
                <a:effectLst/>
                <a:latin typeface="Avenir Next LT Pro" panose="020B0504020202020204" pitchFamily="34" charset="77"/>
                <a:ea typeface="Aptos" panose="020B0004020202020204" pitchFamily="34" charset="0"/>
                <a:cs typeface="Times New Roman" panose="02020603050405020304" pitchFamily="18" charset="0"/>
              </a:rPr>
              <a:t>. </a:t>
            </a:r>
            <a:endParaRPr lang="en-US" sz="105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07E23F5-B324-9707-BBAD-7A636B8F9765}"/>
              </a:ext>
            </a:extLst>
          </p:cNvPr>
          <p:cNvGrpSpPr/>
          <p:nvPr/>
        </p:nvGrpSpPr>
        <p:grpSpPr>
          <a:xfrm>
            <a:off x="4505306" y="851869"/>
            <a:ext cx="2238909" cy="889620"/>
            <a:chOff x="582704" y="2218181"/>
            <a:chExt cx="2207515" cy="728444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179E3683-982B-94AC-ACAA-13E095B4F6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41090" y="2377923"/>
              <a:ext cx="437059" cy="473621"/>
            </a:xfrm>
            <a:prstGeom prst="rect">
              <a:avLst/>
            </a:prstGeom>
          </p:spPr>
        </p:pic>
        <p:sp>
          <p:nvSpPr>
            <p:cNvPr id="21" name="Pie 20">
              <a:extLst>
                <a:ext uri="{FF2B5EF4-FFF2-40B4-BE49-F238E27FC236}">
                  <a16:creationId xmlns:a16="http://schemas.microsoft.com/office/drawing/2014/main" id="{ECF3ADFB-95AA-4C71-52FE-7D27BBD1EC54}"/>
                </a:ext>
              </a:extLst>
            </p:cNvPr>
            <p:cNvSpPr/>
            <p:nvPr/>
          </p:nvSpPr>
          <p:spPr>
            <a:xfrm rot="10240060">
              <a:off x="1274782" y="2326308"/>
              <a:ext cx="152385" cy="124710"/>
            </a:xfrm>
            <a:prstGeom prst="pie">
              <a:avLst>
                <a:gd name="adj1" fmla="val 0"/>
                <a:gd name="adj2" fmla="val 10719681"/>
              </a:avLst>
            </a:prstGeom>
            <a:solidFill>
              <a:srgbClr val="EE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4363667B-3235-703E-EA59-AEC82B847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95217" y="2377926"/>
              <a:ext cx="437059" cy="473620"/>
            </a:xfrm>
            <a:prstGeom prst="rect">
              <a:avLst/>
            </a:prstGeom>
          </p:spPr>
        </p:pic>
        <p:pic>
          <p:nvPicPr>
            <p:cNvPr id="23" name="Graphic 17" descr="Dim (Smaller Sun) with solid fill">
              <a:extLst>
                <a:ext uri="{FF2B5EF4-FFF2-40B4-BE49-F238E27FC236}">
                  <a16:creationId xmlns:a16="http://schemas.microsoft.com/office/drawing/2014/main" id="{6634EB80-F9CF-2E8D-D3AF-897B89EE90D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 b="46306"/>
            <a:stretch/>
          </p:blipFill>
          <p:spPr>
            <a:xfrm rot="21133010">
              <a:off x="735536" y="2218181"/>
              <a:ext cx="325085" cy="166453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57BBBDD1-62B0-3869-E736-00E030CFC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128729" y="2377925"/>
              <a:ext cx="437059" cy="473621"/>
            </a:xfrm>
            <a:prstGeom prst="rect">
              <a:avLst/>
            </a:prstGeom>
          </p:spPr>
        </p:pic>
        <p:pic>
          <p:nvPicPr>
            <p:cNvPr id="25" name="Graphic 20" descr="Dim (Smaller Sun) with solid fill">
              <a:extLst>
                <a:ext uri="{FF2B5EF4-FFF2-40B4-BE49-F238E27FC236}">
                  <a16:creationId xmlns:a16="http://schemas.microsoft.com/office/drawing/2014/main" id="{2BD25029-E519-2904-2ACA-3792938CA8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rcRect b="46306"/>
            <a:stretch/>
          </p:blipFill>
          <p:spPr>
            <a:xfrm rot="21105577">
              <a:off x="2058495" y="2223492"/>
              <a:ext cx="325085" cy="166453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A7CD115-AB1E-70F2-4057-5538717B38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85192" y="2377925"/>
              <a:ext cx="437059" cy="473620"/>
            </a:xfrm>
            <a:prstGeom prst="rect">
              <a:avLst/>
            </a:prstGeom>
          </p:spPr>
        </p:pic>
        <p:sp>
          <p:nvSpPr>
            <p:cNvPr id="27" name="Pie 26">
              <a:extLst>
                <a:ext uri="{FF2B5EF4-FFF2-40B4-BE49-F238E27FC236}">
                  <a16:creationId xmlns:a16="http://schemas.microsoft.com/office/drawing/2014/main" id="{82D15245-2481-57AF-E2D6-10ECC7FDD709}"/>
                </a:ext>
              </a:extLst>
            </p:cNvPr>
            <p:cNvSpPr/>
            <p:nvPr/>
          </p:nvSpPr>
          <p:spPr>
            <a:xfrm rot="10240060">
              <a:off x="1710765" y="2327652"/>
              <a:ext cx="152385" cy="124710"/>
            </a:xfrm>
            <a:prstGeom prst="pie">
              <a:avLst>
                <a:gd name="adj1" fmla="val 0"/>
                <a:gd name="adj2" fmla="val 10719681"/>
              </a:avLst>
            </a:prstGeom>
            <a:solidFill>
              <a:srgbClr val="EE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BC81F8-C0B3-A1CA-6BAF-8BA6CAC64844}"/>
                </a:ext>
              </a:extLst>
            </p:cNvPr>
            <p:cNvSpPr/>
            <p:nvPr/>
          </p:nvSpPr>
          <p:spPr>
            <a:xfrm>
              <a:off x="691871" y="2749079"/>
              <a:ext cx="1985491" cy="19754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algn="ctr"/>
              <a:r>
                <a:rPr lang="en-US" sz="800" kern="1200">
                  <a:solidFill>
                    <a:srgbClr val="FFFFFF"/>
                  </a:solidFill>
                  <a:effectLst/>
                  <a:latin typeface="Helvetica" pitchFamily="2" charset="0"/>
                  <a:ea typeface="Aptos" panose="020B0004020202020204" pitchFamily="34" charset="0"/>
                  <a:cs typeface="Helvetica" pitchFamily="2" charset="0"/>
                </a:rPr>
                <a:t>Insert Communicator Facing This Way</a:t>
              </a:r>
              <a:endParaRPr lang="en-US" sz="1200" kern="100">
                <a:effectLst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Arrow: Down 10">
              <a:extLst>
                <a:ext uri="{FF2B5EF4-FFF2-40B4-BE49-F238E27FC236}">
                  <a16:creationId xmlns:a16="http://schemas.microsoft.com/office/drawing/2014/main" id="{407BDEDD-621F-5829-4C2C-AE0C977BD793}"/>
                </a:ext>
              </a:extLst>
            </p:cNvPr>
            <p:cNvSpPr/>
            <p:nvPr/>
          </p:nvSpPr>
          <p:spPr>
            <a:xfrm flipH="1">
              <a:off x="2578919" y="2383543"/>
              <a:ext cx="211300" cy="478281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Arrow: Down 13">
              <a:extLst>
                <a:ext uri="{FF2B5EF4-FFF2-40B4-BE49-F238E27FC236}">
                  <a16:creationId xmlns:a16="http://schemas.microsoft.com/office/drawing/2014/main" id="{CE35DCE2-14CD-1B2C-544E-B776C4273816}"/>
                </a:ext>
              </a:extLst>
            </p:cNvPr>
            <p:cNvSpPr/>
            <p:nvPr/>
          </p:nvSpPr>
          <p:spPr>
            <a:xfrm flipH="1">
              <a:off x="582704" y="2377471"/>
              <a:ext cx="211300" cy="478281"/>
            </a:xfrm>
            <a:prstGeom prst="downArrow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371B271E-83F3-3721-348E-B87ACB5A770C}"/>
              </a:ext>
            </a:extLst>
          </p:cNvPr>
          <p:cNvSpPr txBox="1"/>
          <p:nvPr/>
        </p:nvSpPr>
        <p:spPr>
          <a:xfrm>
            <a:off x="105242" y="2209997"/>
            <a:ext cx="6630432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b="1" dirty="0">
                <a:latin typeface="Asap"/>
              </a:rPr>
              <a:t>Clip your Headset:  </a:t>
            </a:r>
            <a:endParaRPr lang="en-US" sz="1100" dirty="0">
              <a:latin typeface="Asap" pitchFamily="2" charset="0"/>
            </a:endParaRPr>
          </a:p>
          <a:p>
            <a:r>
              <a:rPr lang="en-US" sz="1100" dirty="0">
                <a:latin typeface="Avenir Next LT Pro"/>
              </a:rPr>
              <a:t>Headset microphone should be about 5 inches from your mouth. </a:t>
            </a:r>
            <a:endParaRPr lang="en-US" sz="1100" dirty="0"/>
          </a:p>
          <a:p>
            <a:endParaRPr lang="en-US" sz="1100" dirty="0"/>
          </a:p>
          <a:p>
            <a:r>
              <a:rPr lang="en-US" sz="1100" b="1" dirty="0">
                <a:latin typeface="Asap"/>
              </a:rPr>
              <a:t>Be Ready: </a:t>
            </a:r>
            <a:r>
              <a:rPr lang="en-US" sz="1100" dirty="0">
                <a:latin typeface="Asap"/>
              </a:rPr>
              <a:t> </a:t>
            </a:r>
            <a:endParaRPr lang="en-US" sz="1100" dirty="0">
              <a:latin typeface="Asap" pitchFamily="2" charset="0"/>
            </a:endParaRPr>
          </a:p>
          <a:p>
            <a:r>
              <a:rPr lang="en-US" sz="1100" dirty="0">
                <a:latin typeface="Avenir Next LT Pro"/>
              </a:rPr>
              <a:t>Have your headset on when you pair your Communicator.  </a:t>
            </a:r>
            <a:endParaRPr lang="en-US" sz="1100" dirty="0">
              <a:latin typeface="Aptos" panose="02110004020202020204"/>
            </a:endParaRPr>
          </a:p>
          <a:p>
            <a:endParaRPr lang="en-US" sz="1100" dirty="0">
              <a:latin typeface="Avenir Next LT Pro"/>
            </a:endParaRPr>
          </a:p>
          <a:p>
            <a:r>
              <a:rPr lang="en-US" sz="1100" b="1" dirty="0">
                <a:latin typeface="Asap"/>
              </a:rPr>
              <a:t>Play Your Messages: </a:t>
            </a:r>
            <a:r>
              <a:rPr lang="en-US" sz="1100" dirty="0">
                <a:latin typeface="Asap"/>
                <a:ea typeface="+mn-lt"/>
                <a:cs typeface="+mn-lt"/>
              </a:rPr>
              <a:t> </a:t>
            </a:r>
            <a:endParaRPr lang="en-US" sz="1100" dirty="0">
              <a:latin typeface="Asap"/>
            </a:endParaRPr>
          </a:p>
          <a:p>
            <a:r>
              <a:rPr lang="en-US" sz="1100" dirty="0">
                <a:latin typeface="Avenir Next LT Pro"/>
              </a:rPr>
              <a:t>Give the command, </a:t>
            </a:r>
            <a:r>
              <a:rPr lang="en-US" sz="1100" b="1" dirty="0">
                <a:latin typeface="Avenir Next LT Pro"/>
              </a:rPr>
              <a:t>"</a:t>
            </a:r>
            <a:r>
              <a:rPr lang="en-US" sz="1100" b="1" i="1" dirty="0">
                <a:latin typeface="Avenir Next LT Pro"/>
              </a:rPr>
              <a:t>Play Messages</a:t>
            </a:r>
            <a:r>
              <a:rPr lang="en-US" sz="1100" b="1" dirty="0">
                <a:latin typeface="Avenir Next LT Pro"/>
              </a:rPr>
              <a:t>" </a:t>
            </a:r>
            <a:r>
              <a:rPr lang="en-US" sz="1100" dirty="0">
                <a:latin typeface="Avenir Next LT Pro"/>
              </a:rPr>
              <a:t>so you can hear your personal messages.</a:t>
            </a:r>
            <a:endParaRPr lang="en-US" sz="1100" dirty="0"/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5774EB49-96FC-19C7-B0AF-F8C5C75B8B61}"/>
              </a:ext>
            </a:extLst>
          </p:cNvPr>
          <p:cNvCxnSpPr>
            <a:cxnSpLocks/>
          </p:cNvCxnSpPr>
          <p:nvPr/>
        </p:nvCxnSpPr>
        <p:spPr>
          <a:xfrm>
            <a:off x="5284502" y="3156175"/>
            <a:ext cx="788816" cy="292193"/>
          </a:xfrm>
          <a:prstGeom prst="straightConnector1">
            <a:avLst/>
          </a:prstGeom>
          <a:ln>
            <a:solidFill>
              <a:srgbClr val="CE0E2D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82EE5BC-D55E-C12F-19C8-3E937F8287D3}"/>
              </a:ext>
            </a:extLst>
          </p:cNvPr>
          <p:cNvSpPr txBox="1"/>
          <p:nvPr/>
        </p:nvSpPr>
        <p:spPr>
          <a:xfrm>
            <a:off x="4604795" y="2546330"/>
            <a:ext cx="1197881" cy="5770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050" dirty="0"/>
              <a:t>Clip the mic to your shirt 5” from your mouth 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B1A671EE-B6CD-35A7-CE8B-4ECCAD6CECE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92954" y="2399813"/>
            <a:ext cx="753963" cy="1141216"/>
          </a:xfrm>
          <a:prstGeom prst="rect">
            <a:avLst/>
          </a:prstGeom>
        </p:spPr>
      </p:pic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DFE7001-B7F7-3C58-8E80-E9661E672B70}"/>
              </a:ext>
            </a:extLst>
          </p:cNvPr>
          <p:cNvCxnSpPr>
            <a:cxnSpLocks/>
          </p:cNvCxnSpPr>
          <p:nvPr/>
        </p:nvCxnSpPr>
        <p:spPr>
          <a:xfrm>
            <a:off x="44673" y="3859393"/>
            <a:ext cx="6797285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A7242C2B-1D35-6C7D-61D9-FD5C09392EA4}"/>
              </a:ext>
            </a:extLst>
          </p:cNvPr>
          <p:cNvSpPr txBox="1"/>
          <p:nvPr/>
        </p:nvSpPr>
        <p:spPr>
          <a:xfrm>
            <a:off x="1611797" y="423414"/>
            <a:ext cx="389984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Asap" pitchFamily="2" charset="0"/>
              </a:rPr>
              <a:t>Stay Connected with Your Team!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8884645-24CE-60CD-0CF7-EC2CAA8EE70C}"/>
              </a:ext>
            </a:extLst>
          </p:cNvPr>
          <p:cNvCxnSpPr/>
          <p:nvPr/>
        </p:nvCxnSpPr>
        <p:spPr>
          <a:xfrm>
            <a:off x="0" y="7300433"/>
            <a:ext cx="6858000" cy="0"/>
          </a:xfrm>
          <a:prstGeom prst="line">
            <a:avLst/>
          </a:prstGeom>
          <a:ln w="31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C4C3C248-4253-5126-F327-AA034536C84D}"/>
              </a:ext>
            </a:extLst>
          </p:cNvPr>
          <p:cNvSpPr txBox="1"/>
          <p:nvPr/>
        </p:nvSpPr>
        <p:spPr>
          <a:xfrm>
            <a:off x="870102" y="3921085"/>
            <a:ext cx="526054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Asap" pitchFamily="2" charset="0"/>
              </a:rPr>
              <a:t>Theatro Hardware Best Practice Reminders  </a:t>
            </a:r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45ED793B-FB31-FD69-34D0-F6B6874A2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47362" y="8961349"/>
            <a:ext cx="451242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700" dirty="0">
                <a:latin typeface="Aptos" panose="020B0004020202020204" pitchFamily="34" charset="0"/>
                <a:cs typeface="Times New Roman" panose="02020603050405020304" pitchFamily="18" charset="0"/>
              </a:rPr>
              <a:t>Theatro Best Practices Guide Revision 1.0 – 12/27/2024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72601A-E2EC-F1A2-D795-DBD97570EB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32852" y="4730339"/>
            <a:ext cx="379155" cy="3791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80AAC6-A949-F1C9-103A-5C9774BE1AE5}"/>
              </a:ext>
            </a:extLst>
          </p:cNvPr>
          <p:cNvSpPr txBox="1"/>
          <p:nvPr/>
        </p:nvSpPr>
        <p:spPr>
          <a:xfrm>
            <a:off x="512007" y="4750640"/>
            <a:ext cx="60179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sap"/>
              </a:rPr>
              <a:t>Non-Functioning Device? </a:t>
            </a: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- Remove from the Charging Rack &amp; Place in the Return Box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0659C5D-2FC8-4CDA-A088-08F48BCE4C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5421" y="5885697"/>
            <a:ext cx="379155" cy="3791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5A4C90D-C170-E4DE-954C-F687FB47F2AA}"/>
              </a:ext>
            </a:extLst>
          </p:cNvPr>
          <p:cNvSpPr txBox="1"/>
          <p:nvPr/>
        </p:nvSpPr>
        <p:spPr>
          <a:xfrm>
            <a:off x="659756" y="5008435"/>
            <a:ext cx="1410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Broken Button?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Solid Red LED?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62593C8-EE21-F850-9BEA-40B54BA1FD70}"/>
              </a:ext>
            </a:extLst>
          </p:cNvPr>
          <p:cNvSpPr txBox="1"/>
          <p:nvPr/>
        </p:nvSpPr>
        <p:spPr>
          <a:xfrm>
            <a:off x="2105931" y="5008435"/>
            <a:ext cx="2194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Loose Audio Jack?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Poor Battery Performance?</a:t>
            </a:r>
            <a:r>
              <a:rPr lang="en-US" sz="1200" dirty="0"/>
              <a:t>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D0D98B-DFE4-3376-BFDD-9A4A697C9125}"/>
              </a:ext>
            </a:extLst>
          </p:cNvPr>
          <p:cNvSpPr txBox="1"/>
          <p:nvPr/>
        </p:nvSpPr>
        <p:spPr>
          <a:xfrm>
            <a:off x="4225610" y="5008435"/>
            <a:ext cx="13901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Missing Label?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Cracked Case?  </a:t>
            </a:r>
          </a:p>
        </p:txBody>
      </p:sp>
      <p:sp>
        <p:nvSpPr>
          <p:cNvPr id="31" name="Right Arrow 30">
            <a:extLst>
              <a:ext uri="{FF2B5EF4-FFF2-40B4-BE49-F238E27FC236}">
                <a16:creationId xmlns:a16="http://schemas.microsoft.com/office/drawing/2014/main" id="{AEF7AFFE-A77D-65C3-63DB-19068CE3C068}"/>
              </a:ext>
            </a:extLst>
          </p:cNvPr>
          <p:cNvSpPr/>
          <p:nvPr/>
        </p:nvSpPr>
        <p:spPr>
          <a:xfrm>
            <a:off x="361988" y="5563786"/>
            <a:ext cx="826248" cy="224130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BB45584-7E11-F7E6-6401-16DABF82368E}"/>
              </a:ext>
            </a:extLst>
          </p:cNvPr>
          <p:cNvSpPr txBox="1"/>
          <p:nvPr/>
        </p:nvSpPr>
        <p:spPr>
          <a:xfrm>
            <a:off x="1255736" y="5488225"/>
            <a:ext cx="46327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Use Prepaid Fed-Ex Label &amp; Return to Theatro  </a:t>
            </a:r>
          </a:p>
        </p:txBody>
      </p:sp>
      <p:sp>
        <p:nvSpPr>
          <p:cNvPr id="38" name="Right Arrow 37">
            <a:extLst>
              <a:ext uri="{FF2B5EF4-FFF2-40B4-BE49-F238E27FC236}">
                <a16:creationId xmlns:a16="http://schemas.microsoft.com/office/drawing/2014/main" id="{699F893D-5893-4327-71DA-25EF7B021AA3}"/>
              </a:ext>
            </a:extLst>
          </p:cNvPr>
          <p:cNvSpPr/>
          <p:nvPr/>
        </p:nvSpPr>
        <p:spPr>
          <a:xfrm rot="10800000">
            <a:off x="5401568" y="5555369"/>
            <a:ext cx="826248" cy="224130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71C3B5-CE6A-FD66-F86B-1C53C5D61451}"/>
              </a:ext>
            </a:extLst>
          </p:cNvPr>
          <p:cNvSpPr txBox="1"/>
          <p:nvPr/>
        </p:nvSpPr>
        <p:spPr>
          <a:xfrm>
            <a:off x="480913" y="5935862"/>
            <a:ext cx="64698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sap"/>
              </a:rPr>
              <a:t>Non-Functioning Charging Rack? </a:t>
            </a: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- Call Theatro Support &amp; Get a Replacement, No Questions Asked!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0A22BF-8014-3852-B396-31A8FE522C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2326" y="4309732"/>
            <a:ext cx="379155" cy="3791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9B8783-0DBD-9295-83FE-8C72928E77EE}"/>
              </a:ext>
            </a:extLst>
          </p:cNvPr>
          <p:cNvSpPr txBox="1"/>
          <p:nvPr/>
        </p:nvSpPr>
        <p:spPr>
          <a:xfrm>
            <a:off x="523871" y="4306534"/>
            <a:ext cx="62118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sap"/>
              </a:rPr>
              <a:t>Return / Sick Box?  </a:t>
            </a: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- Ensure there is a designated location to place Communicators that need to be sent back to Theatro.  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7B5A90F-4AA0-9B45-04AA-5857B7E003F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3783" y="6353079"/>
            <a:ext cx="379155" cy="37915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0A59C26-F6CB-3E0A-163C-B0BC615A25C9}"/>
              </a:ext>
            </a:extLst>
          </p:cNvPr>
          <p:cNvSpPr txBox="1"/>
          <p:nvPr/>
        </p:nvSpPr>
        <p:spPr>
          <a:xfrm>
            <a:off x="494744" y="6372883"/>
            <a:ext cx="64698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sap"/>
              </a:rPr>
              <a:t>Missing Devices? </a:t>
            </a: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- Remind team members to always bring back their Communicator at the end of the shift. 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55D6ACCA-AA54-3355-BDC4-C307EF40BC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3187" y="6820461"/>
            <a:ext cx="379155" cy="379155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61FC3022-2C36-CBAE-050F-31D7F26F7280}"/>
              </a:ext>
            </a:extLst>
          </p:cNvPr>
          <p:cNvSpPr txBox="1"/>
          <p:nvPr/>
        </p:nvSpPr>
        <p:spPr>
          <a:xfrm>
            <a:off x="492342" y="6811130"/>
            <a:ext cx="64698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sap"/>
              </a:rPr>
              <a:t>Restock Alert? </a:t>
            </a:r>
            <a:r>
              <a:rPr lang="en-US" sz="1100" dirty="0">
                <a:solidFill>
                  <a:srgbClr val="000000"/>
                </a:solidFill>
                <a:latin typeface="Avenir Next LT Pro" panose="020B0504020202020204" pitchFamily="34" charset="77"/>
                <a:cs typeface="Times New Roman" panose="02020603050405020304" pitchFamily="18" charset="0"/>
              </a:rPr>
              <a:t>- Reminder…Theatro monitors the hardware level  and will auto restock devices based on the need in your store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4158C6B-9B7F-5A0B-0662-9108561A9695}"/>
              </a:ext>
            </a:extLst>
          </p:cNvPr>
          <p:cNvSpPr txBox="1"/>
          <p:nvPr/>
        </p:nvSpPr>
        <p:spPr>
          <a:xfrm>
            <a:off x="1676622" y="7323399"/>
            <a:ext cx="389984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Asap" pitchFamily="2" charset="0"/>
              </a:rPr>
              <a:t>Got Questions……..We're Here to Help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C107CAC-15A1-86C3-7E11-E6341146F0DA}"/>
              </a:ext>
            </a:extLst>
          </p:cNvPr>
          <p:cNvSpPr txBox="1"/>
          <p:nvPr/>
        </p:nvSpPr>
        <p:spPr>
          <a:xfrm>
            <a:off x="44673" y="7756240"/>
            <a:ext cx="395103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dirty="0" err="1">
                <a:latin typeface="Avenir Next LT Pro"/>
              </a:rPr>
              <a:t>Theatro’s</a:t>
            </a:r>
            <a:r>
              <a:rPr lang="en-US" sz="1100" dirty="0">
                <a:latin typeface="Avenir Next LT Pro"/>
              </a:rPr>
              <a:t> Support Team is here for </a:t>
            </a:r>
            <a:r>
              <a:rPr lang="en-US" sz="1100" b="1" dirty="0">
                <a:latin typeface="Avenir Next LT Pro"/>
              </a:rPr>
              <a:t>YOU!</a:t>
            </a:r>
            <a:r>
              <a:rPr lang="en-US" sz="1100" dirty="0">
                <a:latin typeface="Avenir Next LT Pro"/>
              </a:rPr>
              <a:t> </a:t>
            </a:r>
          </a:p>
          <a:p>
            <a:endParaRPr lang="en-US" sz="700" dirty="0">
              <a:latin typeface="Avenir Next LT Pro"/>
            </a:endParaRPr>
          </a:p>
          <a:p>
            <a:r>
              <a:rPr lang="en-US" sz="1100" dirty="0">
                <a:latin typeface="Avenir Next LT Pro"/>
              </a:rPr>
              <a:t>Say “Message Tech Support” &amp; Theatro will solve your problem! 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E4D41E-F7CE-7F7F-F4F9-903DADF64DE7}"/>
              </a:ext>
            </a:extLst>
          </p:cNvPr>
          <p:cNvSpPr txBox="1"/>
          <p:nvPr/>
        </p:nvSpPr>
        <p:spPr>
          <a:xfrm>
            <a:off x="67944" y="8471374"/>
            <a:ext cx="3904491" cy="5784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173038" indent="-173038">
              <a:buFont typeface="Symbol" panose="05050102010706020507" pitchFamily="18" charset="2"/>
              <a:buChar char=""/>
            </a:pPr>
            <a:r>
              <a:rPr lang="en-US" sz="1050" dirty="0">
                <a:latin typeface="Avenir Next LT Pro"/>
              </a:rPr>
              <a:t>Correcting name pronunciation</a:t>
            </a:r>
          </a:p>
          <a:p>
            <a:pPr marL="173038" indent="-173038">
              <a:buFont typeface="Symbol" panose="05050102010706020507" pitchFamily="18" charset="2"/>
              <a:buChar char=""/>
            </a:pPr>
            <a:r>
              <a:rPr lang="en-US" sz="1050" dirty="0">
                <a:latin typeface="Avenir Next LT Pro"/>
              </a:rPr>
              <a:t>Modifying or changing a name</a:t>
            </a:r>
            <a:endParaRPr lang="en-US" sz="1050" kern="100" dirty="0">
              <a:latin typeface="Avenir Next LT Pro" panose="020B05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050" kern="100" dirty="0">
              <a:latin typeface="Avenir Next LT Pro" panose="020B05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CD3D1CC-F3EE-3AA0-7394-66B74532E1A5}"/>
              </a:ext>
            </a:extLst>
          </p:cNvPr>
          <p:cNvSpPr txBox="1"/>
          <p:nvPr/>
        </p:nvSpPr>
        <p:spPr>
          <a:xfrm>
            <a:off x="4488880" y="7991147"/>
            <a:ext cx="21751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1100" dirty="0">
                <a:latin typeface="Avenir Next LT Pro" panose="020B0504020202020204" pitchFamily="34" charset="0"/>
              </a:rPr>
              <a:t>Say “Message Tech Support” from the Communicator, email </a:t>
            </a:r>
            <a:r>
              <a:rPr lang="en-US" sz="1100" dirty="0">
                <a:latin typeface="Avenir Next LT Pro" panose="020B0504020202020204" pitchFamily="34" charset="0"/>
                <a:hlinkClick r:id="rId11"/>
              </a:rPr>
              <a:t>support@theatro.com</a:t>
            </a:r>
            <a:r>
              <a:rPr lang="en-US" sz="1100" dirty="0">
                <a:latin typeface="Avenir Next LT Pro" panose="020B0504020202020204" pitchFamily="34" charset="0"/>
              </a:rPr>
              <a:t> or call 844-843-2876</a:t>
            </a:r>
          </a:p>
        </p:txBody>
      </p:sp>
      <p:pic>
        <p:nvPicPr>
          <p:cNvPr id="48" name="Picture 25" descr="help&quot; Icon - Download for free – Iconduck">
            <a:extLst>
              <a:ext uri="{FF2B5EF4-FFF2-40B4-BE49-F238E27FC236}">
                <a16:creationId xmlns:a16="http://schemas.microsoft.com/office/drawing/2014/main" id="{59D8589A-8D31-7A5F-856A-078EA7802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604" y="7379321"/>
            <a:ext cx="334528" cy="33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5" descr="help&quot; Icon - Download for free – Iconduck">
            <a:extLst>
              <a:ext uri="{FF2B5EF4-FFF2-40B4-BE49-F238E27FC236}">
                <a16:creationId xmlns:a16="http://schemas.microsoft.com/office/drawing/2014/main" id="{227BA0A9-078C-6E53-730F-B250D3646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551" y="7371040"/>
            <a:ext cx="334528" cy="333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F62E83A4-2B67-2FE0-194C-7DCCC31B97F4}"/>
              </a:ext>
            </a:extLst>
          </p:cNvPr>
          <p:cNvSpPr txBox="1"/>
          <p:nvPr/>
        </p:nvSpPr>
        <p:spPr>
          <a:xfrm>
            <a:off x="2214128" y="8468677"/>
            <a:ext cx="282483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3038" marR="0" lvl="0" indent="-17303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defRPr/>
            </a:pPr>
            <a:r>
              <a:rPr lang="en-US" sz="1050" dirty="0">
                <a:latin typeface="Avenir Next LT Pro"/>
              </a:rPr>
              <a:t>Hardware Questions</a:t>
            </a:r>
          </a:p>
          <a:p>
            <a:pPr marL="173038" marR="0" lvl="0" indent="-17303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defRPr/>
            </a:pPr>
            <a:r>
              <a:rPr lang="en-US" sz="1050" dirty="0">
                <a:latin typeface="Avenir Next LT Pro"/>
              </a:rPr>
              <a:t>Providing shipping labels</a:t>
            </a:r>
          </a:p>
        </p:txBody>
      </p:sp>
    </p:spTree>
    <p:extLst>
      <p:ext uri="{BB962C8B-B14F-4D97-AF65-F5344CB8AC3E}">
        <p14:creationId xmlns:p14="http://schemas.microsoft.com/office/powerpoint/2010/main" val="392395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5720</TotalTime>
  <Words>311</Words>
  <Application>Microsoft Office PowerPoint</Application>
  <PresentationFormat>Letter Paper (8.5x11 in)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Asap</vt:lpstr>
      <vt:lpstr>Avenir Next LT Pro</vt:lpstr>
      <vt:lpstr>Helvetica</vt:lpstr>
      <vt:lpstr>Symbol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Patrick Fitzgerald</dc:creator>
  <cp:lastModifiedBy>Joe Brumbelow</cp:lastModifiedBy>
  <cp:revision>2</cp:revision>
  <dcterms:created xsi:type="dcterms:W3CDTF">2024-12-27T17:39:28Z</dcterms:created>
  <dcterms:modified xsi:type="dcterms:W3CDTF">2024-12-31T17:34:16Z</dcterms:modified>
</cp:coreProperties>
</file>